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Arial" charset="1" panose="020B0502020202020204"/>
      <p:regular r:id="rId14"/>
    </p:embeddedFont>
    <p:embeddedFont>
      <p:font typeface="Arial Italics" charset="1" panose="020B050202020209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jpe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5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12.png" Type="http://schemas.openxmlformats.org/officeDocument/2006/relationships/image"/><Relationship Id="rId9" Target="../media/image2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2" Target="../media/image6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5.jpe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6.jpe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11" Target="../media/image38.png" Type="http://schemas.openxmlformats.org/officeDocument/2006/relationships/image"/><Relationship Id="rId12" Target="../media/image39.svg" Type="http://schemas.openxmlformats.org/officeDocument/2006/relationships/image"/><Relationship Id="rId2" Target="../media/image31.jpe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4.jpe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5.pn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8" r="0" b="-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381" cy="10287381"/>
            <a:chOff x="0" y="0"/>
            <a:chExt cx="24384508" cy="137165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508" cy="13716508"/>
            </a:xfrm>
            <a:custGeom>
              <a:avLst/>
              <a:gdLst/>
              <a:ahLst/>
              <a:cxnLst/>
              <a:rect r="r" b="b" t="t" l="l"/>
              <a:pathLst>
                <a:path h="13716508" w="24384508">
                  <a:moveTo>
                    <a:pt x="0" y="0"/>
                  </a:moveTo>
                  <a:lnTo>
                    <a:pt x="24384508" y="0"/>
                  </a:lnTo>
                  <a:lnTo>
                    <a:pt x="24384508" y="13716508"/>
                  </a:lnTo>
                  <a:lnTo>
                    <a:pt x="0" y="13716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46" r="0" b="-746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265680" y="-683602"/>
            <a:ext cx="20446400" cy="11918651"/>
            <a:chOff x="0" y="0"/>
            <a:chExt cx="5385060" cy="31390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385060" cy="3139068"/>
            </a:xfrm>
            <a:custGeom>
              <a:avLst/>
              <a:gdLst/>
              <a:ahLst/>
              <a:cxnLst/>
              <a:rect r="r" b="b" t="t" l="l"/>
              <a:pathLst>
                <a:path h="3139068" w="5385060">
                  <a:moveTo>
                    <a:pt x="0" y="0"/>
                  </a:moveTo>
                  <a:lnTo>
                    <a:pt x="5385060" y="0"/>
                  </a:lnTo>
                  <a:lnTo>
                    <a:pt x="5385060" y="3139068"/>
                  </a:lnTo>
                  <a:lnTo>
                    <a:pt x="0" y="3139068"/>
                  </a:lnTo>
                  <a:close/>
                </a:path>
              </a:pathLst>
            </a:custGeom>
            <a:solidFill>
              <a:srgbClr val="084C6E">
                <a:alpha val="69804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5385060" cy="32057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8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320652" y="5444820"/>
            <a:ext cx="1646682" cy="28480"/>
          </a:xfrm>
          <a:custGeom>
            <a:avLst/>
            <a:gdLst/>
            <a:ahLst/>
            <a:cxnLst/>
            <a:rect r="r" b="b" t="t" l="l"/>
            <a:pathLst>
              <a:path h="28480" w="1646682">
                <a:moveTo>
                  <a:pt x="0" y="0"/>
                </a:moveTo>
                <a:lnTo>
                  <a:pt x="1646682" y="0"/>
                </a:lnTo>
                <a:lnTo>
                  <a:pt x="1646682" y="28480"/>
                </a:lnTo>
                <a:lnTo>
                  <a:pt x="0" y="28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373080" y="207360"/>
            <a:ext cx="5266468" cy="5277993"/>
            <a:chOff x="0" y="0"/>
            <a:chExt cx="7021957" cy="70373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021957" cy="7037324"/>
            </a:xfrm>
            <a:custGeom>
              <a:avLst/>
              <a:gdLst/>
              <a:ahLst/>
              <a:cxnLst/>
              <a:rect r="r" b="b" t="t" l="l"/>
              <a:pathLst>
                <a:path h="7037324" w="7021957">
                  <a:moveTo>
                    <a:pt x="0" y="0"/>
                  </a:moveTo>
                  <a:lnTo>
                    <a:pt x="7021957" y="0"/>
                  </a:lnTo>
                  <a:lnTo>
                    <a:pt x="7021957" y="7037324"/>
                  </a:lnTo>
                  <a:lnTo>
                    <a:pt x="0" y="7037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9" t="0" r="-109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-265680" y="5628915"/>
            <a:ext cx="19100880" cy="580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1"/>
              </a:lnSpc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Фонд СОПТ: Світове Обʼєднання Протидії Тероризму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0640" y="6517710"/>
            <a:ext cx="16050600" cy="2907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49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ІНІЦІАТИВИ ПІДГОТОВКИ ЦИВІЛЬНОГО НАСЕЛЕННЯ ДО СПРОТИВУ В УМОВАХ ВІЙНИ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381" cy="10287381"/>
            <a:chOff x="0" y="0"/>
            <a:chExt cx="24384508" cy="137165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508" cy="13716508"/>
            </a:xfrm>
            <a:custGeom>
              <a:avLst/>
              <a:gdLst/>
              <a:ahLst/>
              <a:cxnLst/>
              <a:rect r="r" b="b" t="t" l="l"/>
              <a:pathLst>
                <a:path h="13716508" w="24384508">
                  <a:moveTo>
                    <a:pt x="0" y="0"/>
                  </a:moveTo>
                  <a:lnTo>
                    <a:pt x="24384508" y="0"/>
                  </a:lnTo>
                  <a:lnTo>
                    <a:pt x="24384508" y="13716508"/>
                  </a:lnTo>
                  <a:lnTo>
                    <a:pt x="0" y="13716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44" r="0" b="-9244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7898120" y="8232480"/>
            <a:ext cx="399955" cy="1026319"/>
          </a:xfrm>
          <a:custGeom>
            <a:avLst/>
            <a:gdLst/>
            <a:ahLst/>
            <a:cxnLst/>
            <a:rect r="r" b="b" t="t" l="l"/>
            <a:pathLst>
              <a:path h="1026319" w="399955">
                <a:moveTo>
                  <a:pt x="0" y="0"/>
                </a:moveTo>
                <a:lnTo>
                  <a:pt x="399955" y="0"/>
                </a:lnTo>
                <a:lnTo>
                  <a:pt x="399955" y="1026319"/>
                </a:lnTo>
                <a:lnTo>
                  <a:pt x="0" y="1026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98640" y="874080"/>
            <a:ext cx="7433977" cy="8539162"/>
            <a:chOff x="0" y="0"/>
            <a:chExt cx="9911969" cy="113855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911969" cy="11385550"/>
            </a:xfrm>
            <a:custGeom>
              <a:avLst/>
              <a:gdLst/>
              <a:ahLst/>
              <a:cxnLst/>
              <a:rect r="r" b="b" t="t" l="l"/>
              <a:pathLst>
                <a:path h="11385550" w="9911969">
                  <a:moveTo>
                    <a:pt x="0" y="0"/>
                  </a:moveTo>
                  <a:lnTo>
                    <a:pt x="9911969" y="0"/>
                  </a:lnTo>
                  <a:lnTo>
                    <a:pt x="9911969" y="11385550"/>
                  </a:lnTo>
                  <a:lnTo>
                    <a:pt x="0" y="11385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6577" t="0" r="-26577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0868010" y="3924000"/>
            <a:ext cx="5617845" cy="38195"/>
          </a:xfrm>
          <a:custGeom>
            <a:avLst/>
            <a:gdLst/>
            <a:ahLst/>
            <a:cxnLst/>
            <a:rect r="r" b="b" t="t" l="l"/>
            <a:pathLst>
              <a:path h="38195" w="5617845">
                <a:moveTo>
                  <a:pt x="0" y="0"/>
                </a:moveTo>
                <a:lnTo>
                  <a:pt x="5617845" y="0"/>
                </a:lnTo>
                <a:lnTo>
                  <a:pt x="5617845" y="38195"/>
                </a:lnTo>
                <a:lnTo>
                  <a:pt x="0" y="38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5990840" y="493560"/>
            <a:ext cx="1587913" cy="1587913"/>
            <a:chOff x="0" y="0"/>
            <a:chExt cx="2117217" cy="21172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17217" cy="2117217"/>
            </a:xfrm>
            <a:custGeom>
              <a:avLst/>
              <a:gdLst/>
              <a:ahLst/>
              <a:cxnLst/>
              <a:rect r="r" b="b" t="t" l="l"/>
              <a:pathLst>
                <a:path h="2117217" w="2117217">
                  <a:moveTo>
                    <a:pt x="0" y="0"/>
                  </a:moveTo>
                  <a:lnTo>
                    <a:pt x="2117217" y="0"/>
                  </a:lnTo>
                  <a:lnTo>
                    <a:pt x="2117217" y="2117217"/>
                  </a:lnTo>
                  <a:lnTo>
                    <a:pt x="0" y="2117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958040" y="2125860"/>
            <a:ext cx="4942800" cy="1461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1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 ІНІЦІАТИВУ ПІДГОТОВКИ ЦИВІЛЬНОГО НАСЕЛЕННЯ ДО СПРОТИВУ В УМОВАХ ВІЙНИ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918080" y="4205010"/>
            <a:ext cx="5477760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1600" spc="-1">
                <a:solidFill>
                  <a:srgbClr val="161515"/>
                </a:solidFill>
                <a:latin typeface="Arial"/>
                <a:ea typeface="Arial"/>
                <a:cs typeface="Arial"/>
                <a:sym typeface="Arial"/>
              </a:rPr>
              <a:t>Альянс GATA разом с Громадською Спілкою «Відсіч» надає унікальні програми підготовки цивільного населення для спротиву та виживання в умовах війни. Ми прагнемо забезпечити людей необхідними знаннями та навичками, щоб захистити себе, своїх близьких і свою країну. Наші інструктори - досвідчені професіонали, які пройшли реальні бойові дії та готові поділитися своїми знаннями.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918080" y="7005090"/>
            <a:ext cx="5438160" cy="1809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1600" spc="-1">
                <a:solidFill>
                  <a:srgbClr val="161515"/>
                </a:solidFill>
                <a:latin typeface="Arial"/>
                <a:ea typeface="Arial"/>
                <a:cs typeface="Arial"/>
                <a:sym typeface="Arial"/>
              </a:rPr>
              <a:t>Наші інструктори вже не перший рік працюють з цивільним населенням, надаючи військовий вишкіл, навчання з цивільного захисту, медицини катастроф, подолання наслідків ракетних ударів та організаціі евакуації цивільного населення з зон ракетного ураження та бойових дій.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6410600" y="8232480"/>
            <a:ext cx="1877760" cy="1877400"/>
          </a:xfrm>
          <a:custGeom>
            <a:avLst/>
            <a:gdLst/>
            <a:ahLst/>
            <a:cxnLst/>
            <a:rect r="r" b="b" t="t" l="l"/>
            <a:pathLst>
              <a:path h="1877400" w="1877760">
                <a:moveTo>
                  <a:pt x="0" y="0"/>
                </a:moveTo>
                <a:lnTo>
                  <a:pt x="1877760" y="0"/>
                </a:lnTo>
                <a:lnTo>
                  <a:pt x="1877760" y="1877400"/>
                </a:lnTo>
                <a:lnTo>
                  <a:pt x="0" y="187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9" r="0" b="-9"/>
            </a:stretch>
          </a:blipFill>
        </p:spPr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381" cy="10287381"/>
            <a:chOff x="0" y="0"/>
            <a:chExt cx="24384508" cy="137165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508" cy="13716508"/>
            </a:xfrm>
            <a:custGeom>
              <a:avLst/>
              <a:gdLst/>
              <a:ahLst/>
              <a:cxnLst/>
              <a:rect r="r" b="b" t="t" l="l"/>
              <a:pathLst>
                <a:path h="13716508" w="24384508">
                  <a:moveTo>
                    <a:pt x="0" y="0"/>
                  </a:moveTo>
                  <a:lnTo>
                    <a:pt x="24384508" y="0"/>
                  </a:lnTo>
                  <a:lnTo>
                    <a:pt x="24384508" y="13716508"/>
                  </a:lnTo>
                  <a:lnTo>
                    <a:pt x="0" y="13716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44" r="0" b="-9244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048230" y="466215"/>
            <a:ext cx="1857946" cy="1857947"/>
            <a:chOff x="0" y="0"/>
            <a:chExt cx="2477262" cy="24772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77262" cy="2477262"/>
            </a:xfrm>
            <a:custGeom>
              <a:avLst/>
              <a:gdLst/>
              <a:ahLst/>
              <a:cxnLst/>
              <a:rect r="r" b="b" t="t" l="l"/>
              <a:pathLst>
                <a:path h="2477262" w="2477262">
                  <a:moveTo>
                    <a:pt x="0" y="0"/>
                  </a:moveTo>
                  <a:lnTo>
                    <a:pt x="2477262" y="0"/>
                  </a:lnTo>
                  <a:lnTo>
                    <a:pt x="2477262" y="2477262"/>
                  </a:lnTo>
                  <a:lnTo>
                    <a:pt x="0" y="2477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6410600" y="8451360"/>
            <a:ext cx="1877760" cy="1877400"/>
          </a:xfrm>
          <a:custGeom>
            <a:avLst/>
            <a:gdLst/>
            <a:ahLst/>
            <a:cxnLst/>
            <a:rect r="r" b="b" t="t" l="l"/>
            <a:pathLst>
              <a:path h="1877400" w="1877760">
                <a:moveTo>
                  <a:pt x="0" y="0"/>
                </a:moveTo>
                <a:lnTo>
                  <a:pt x="1877760" y="0"/>
                </a:lnTo>
                <a:lnTo>
                  <a:pt x="1877760" y="1877400"/>
                </a:lnTo>
                <a:lnTo>
                  <a:pt x="0" y="187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9" r="0" b="-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57520" y="2905200"/>
            <a:ext cx="4884515" cy="2748629"/>
          </a:xfrm>
          <a:custGeom>
            <a:avLst/>
            <a:gdLst/>
            <a:ahLst/>
            <a:cxnLst/>
            <a:rect r="r" b="b" t="t" l="l"/>
            <a:pathLst>
              <a:path h="2748629" w="4884515">
                <a:moveTo>
                  <a:pt x="0" y="0"/>
                </a:moveTo>
                <a:lnTo>
                  <a:pt x="4884515" y="0"/>
                </a:lnTo>
                <a:lnTo>
                  <a:pt x="4884515" y="2748629"/>
                </a:lnTo>
                <a:lnTo>
                  <a:pt x="0" y="2748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57520" y="457261"/>
            <a:ext cx="10047960" cy="186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20"/>
              </a:lnSpc>
            </a:pPr>
            <a:r>
              <a:rPr lang="en-US" sz="71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НАШІ ІНІЦІАТИВИ</a:t>
            </a:r>
          </a:p>
          <a:p>
            <a:pPr algn="l">
              <a:lnSpc>
                <a:spcPts val="5159"/>
              </a:lnSpc>
            </a:pPr>
            <a:r>
              <a:rPr lang="en-US" sz="4299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для населення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07160" y="3145530"/>
            <a:ext cx="4057920" cy="196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Основи загальної військової підготовки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Фізична підготовка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Морально-психологічна підготовка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Екіпірування та індивідуальні засоби захисту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917760" y="2905200"/>
            <a:ext cx="4884515" cy="2748629"/>
          </a:xfrm>
          <a:custGeom>
            <a:avLst/>
            <a:gdLst/>
            <a:ahLst/>
            <a:cxnLst/>
            <a:rect r="r" b="b" t="t" l="l"/>
            <a:pathLst>
              <a:path h="2748629" w="4884515">
                <a:moveTo>
                  <a:pt x="0" y="0"/>
                </a:moveTo>
                <a:lnTo>
                  <a:pt x="4884515" y="0"/>
                </a:lnTo>
                <a:lnTo>
                  <a:pt x="4884515" y="2748629"/>
                </a:lnTo>
                <a:lnTo>
                  <a:pt x="0" y="2748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50200" y="3191610"/>
            <a:ext cx="4200480" cy="1642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Основи самозахисту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Основи рукопашного бою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Основи ножового бою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Нестандартне застосування різноманітних видів озброєння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078000" y="2905200"/>
            <a:ext cx="4884515" cy="2748629"/>
          </a:xfrm>
          <a:custGeom>
            <a:avLst/>
            <a:gdLst/>
            <a:ahLst/>
            <a:cxnLst/>
            <a:rect r="r" b="b" t="t" l="l"/>
            <a:pathLst>
              <a:path h="2748629" w="4884515">
                <a:moveTo>
                  <a:pt x="0" y="0"/>
                </a:moveTo>
                <a:lnTo>
                  <a:pt x="4884515" y="0"/>
                </a:lnTo>
                <a:lnTo>
                  <a:pt x="4884515" y="2748629"/>
                </a:lnTo>
                <a:lnTo>
                  <a:pt x="0" y="2748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334715" y="3217495"/>
            <a:ext cx="4514040" cy="1642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Вогнева підготовка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Основи балістики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Боєприпаси: види та призначення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Заходи безпеки при поводженні зі зброєю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Мінно-вибухова безпека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784355" y="5843880"/>
            <a:ext cx="4884515" cy="2748629"/>
          </a:xfrm>
          <a:custGeom>
            <a:avLst/>
            <a:gdLst/>
            <a:ahLst/>
            <a:cxnLst/>
            <a:rect r="r" b="b" t="t" l="l"/>
            <a:pathLst>
              <a:path h="2748629" w="4884515">
                <a:moveTo>
                  <a:pt x="0" y="0"/>
                </a:moveTo>
                <a:lnTo>
                  <a:pt x="4884515" y="0"/>
                </a:lnTo>
                <a:lnTo>
                  <a:pt x="4884515" y="2748629"/>
                </a:lnTo>
                <a:lnTo>
                  <a:pt x="0" y="2748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005265" y="6203503"/>
            <a:ext cx="4461710" cy="196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Топографія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Орієнтування на місцевості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Бушкрафт (виживання в дикій природі)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Оптичні прилади для орієнтування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Вивчення програмного забезпечення для визначення координат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6917760" y="5843880"/>
            <a:ext cx="4884515" cy="2748629"/>
          </a:xfrm>
          <a:custGeom>
            <a:avLst/>
            <a:gdLst/>
            <a:ahLst/>
            <a:cxnLst/>
            <a:rect r="r" b="b" t="t" l="l"/>
            <a:pathLst>
              <a:path h="2748629" w="4884515">
                <a:moveTo>
                  <a:pt x="0" y="0"/>
                </a:moveTo>
                <a:lnTo>
                  <a:pt x="4884515" y="0"/>
                </a:lnTo>
                <a:lnTo>
                  <a:pt x="4884515" y="2748629"/>
                </a:lnTo>
                <a:lnTo>
                  <a:pt x="0" y="2748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431120" y="6119413"/>
            <a:ext cx="6354720" cy="1000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Медична підготовка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Основні поняття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Тактична медицина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2102255" y="5843880"/>
            <a:ext cx="4884515" cy="2748629"/>
          </a:xfrm>
          <a:custGeom>
            <a:avLst/>
            <a:gdLst/>
            <a:ahLst/>
            <a:cxnLst/>
            <a:rect r="r" b="b" t="t" l="l"/>
            <a:pathLst>
              <a:path h="2748629" w="4884515">
                <a:moveTo>
                  <a:pt x="0" y="0"/>
                </a:moveTo>
                <a:lnTo>
                  <a:pt x="4884515" y="0"/>
                </a:lnTo>
                <a:lnTo>
                  <a:pt x="4884515" y="2748629"/>
                </a:lnTo>
                <a:lnTo>
                  <a:pt x="0" y="2748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2449975" y="6090838"/>
            <a:ext cx="4344840" cy="1642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Організація і проведення пошуково-рятувальних робіт після атак ворога на цивільну інфраструктуру</a:t>
            </a:r>
          </a:p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Як підготуватись та діяти якщо трапилась пожежа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431120" y="7218225"/>
            <a:ext cx="4200480" cy="680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Підготовка житла до можливих бойових дій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488075" y="7740373"/>
            <a:ext cx="6354720" cy="359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Основи виживання в різних умовах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434960" y="887580"/>
            <a:ext cx="6152400" cy="903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Головним завданням є збереження населення України. 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381" cy="10287381"/>
            <a:chOff x="0" y="0"/>
            <a:chExt cx="24384508" cy="137165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508" cy="13716508"/>
            </a:xfrm>
            <a:custGeom>
              <a:avLst/>
              <a:gdLst/>
              <a:ahLst/>
              <a:cxnLst/>
              <a:rect r="r" b="b" t="t" l="l"/>
              <a:pathLst>
                <a:path h="13716508" w="24384508">
                  <a:moveTo>
                    <a:pt x="0" y="0"/>
                  </a:moveTo>
                  <a:lnTo>
                    <a:pt x="24384508" y="0"/>
                  </a:lnTo>
                  <a:lnTo>
                    <a:pt x="24384508" y="13716508"/>
                  </a:lnTo>
                  <a:lnTo>
                    <a:pt x="0" y="13716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7898120" y="8232480"/>
            <a:ext cx="399955" cy="1026319"/>
          </a:xfrm>
          <a:custGeom>
            <a:avLst/>
            <a:gdLst/>
            <a:ahLst/>
            <a:cxnLst/>
            <a:rect r="r" b="b" t="t" l="l"/>
            <a:pathLst>
              <a:path h="1026319" w="399955">
                <a:moveTo>
                  <a:pt x="0" y="0"/>
                </a:moveTo>
                <a:lnTo>
                  <a:pt x="399955" y="0"/>
                </a:lnTo>
                <a:lnTo>
                  <a:pt x="399955" y="1026319"/>
                </a:lnTo>
                <a:lnTo>
                  <a:pt x="0" y="1026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535770" y="268422"/>
            <a:ext cx="7772400" cy="1664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820"/>
              </a:lnSpc>
            </a:pPr>
            <a:r>
              <a:rPr lang="en-US" sz="4900" spc="-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Наші інструктори</a:t>
            </a:r>
          </a:p>
          <a:p>
            <a:pPr algn="r">
              <a:lnSpc>
                <a:spcPts val="3420"/>
              </a:lnSpc>
            </a:pPr>
            <a:r>
              <a:rPr lang="en-US" sz="1900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чисельність понад 200 та постійно зростає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09360" y="9308880"/>
            <a:ext cx="958691" cy="958691"/>
          </a:xfrm>
          <a:custGeom>
            <a:avLst/>
            <a:gdLst/>
            <a:ahLst/>
            <a:cxnLst/>
            <a:rect r="r" b="b" t="t" l="l"/>
            <a:pathLst>
              <a:path h="958691" w="958691">
                <a:moveTo>
                  <a:pt x="0" y="0"/>
                </a:moveTo>
                <a:lnTo>
                  <a:pt x="958691" y="0"/>
                </a:lnTo>
                <a:lnTo>
                  <a:pt x="958691" y="958691"/>
                </a:lnTo>
                <a:lnTo>
                  <a:pt x="0" y="958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8370360"/>
            <a:ext cx="958691" cy="958691"/>
          </a:xfrm>
          <a:custGeom>
            <a:avLst/>
            <a:gdLst/>
            <a:ahLst/>
            <a:cxnLst/>
            <a:rect r="r" b="b" t="t" l="l"/>
            <a:pathLst>
              <a:path h="958691" w="958691">
                <a:moveTo>
                  <a:pt x="0" y="0"/>
                </a:moveTo>
                <a:lnTo>
                  <a:pt x="958691" y="0"/>
                </a:lnTo>
                <a:lnTo>
                  <a:pt x="958691" y="958691"/>
                </a:lnTo>
                <a:lnTo>
                  <a:pt x="0" y="958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9160" y="9328680"/>
            <a:ext cx="958691" cy="958691"/>
          </a:xfrm>
          <a:custGeom>
            <a:avLst/>
            <a:gdLst/>
            <a:ahLst/>
            <a:cxnLst/>
            <a:rect r="r" b="b" t="t" l="l"/>
            <a:pathLst>
              <a:path h="958691" w="958691">
                <a:moveTo>
                  <a:pt x="0" y="0"/>
                </a:moveTo>
                <a:lnTo>
                  <a:pt x="958691" y="0"/>
                </a:lnTo>
                <a:lnTo>
                  <a:pt x="958691" y="958691"/>
                </a:lnTo>
                <a:lnTo>
                  <a:pt x="0" y="958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94749" y="345479"/>
            <a:ext cx="1587913" cy="1587913"/>
            <a:chOff x="0" y="0"/>
            <a:chExt cx="2117217" cy="21172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17217" cy="2117217"/>
            </a:xfrm>
            <a:custGeom>
              <a:avLst/>
              <a:gdLst/>
              <a:ahLst/>
              <a:cxnLst/>
              <a:rect r="r" b="b" t="t" l="l"/>
              <a:pathLst>
                <a:path h="2117217" w="2117217">
                  <a:moveTo>
                    <a:pt x="0" y="0"/>
                  </a:moveTo>
                  <a:lnTo>
                    <a:pt x="2117217" y="0"/>
                  </a:lnTo>
                  <a:lnTo>
                    <a:pt x="2117217" y="2117217"/>
                  </a:lnTo>
                  <a:lnTo>
                    <a:pt x="0" y="2117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1178379" y="2375649"/>
            <a:ext cx="6303473" cy="650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7"/>
              </a:lnSpc>
            </a:pPr>
            <a:r>
              <a:rPr lang="en-US" sz="18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Цивільні, які пережили окупацію.</a:t>
            </a:r>
          </a:p>
          <a:p>
            <a:pPr algn="l">
              <a:lnSpc>
                <a:spcPts val="2597"/>
              </a:lnSpc>
            </a:pPr>
          </a:p>
          <a:p>
            <a:pPr algn="l">
              <a:lnSpc>
                <a:spcPts val="2597"/>
              </a:lnSpc>
            </a:pPr>
            <a:r>
              <a:rPr lang="en-US" sz="18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Ветерани війни, зокрема інваліди, які мають практичний досвід поранень, та знають, що робити в кризових ситуаціях.</a:t>
            </a:r>
          </a:p>
          <a:p>
            <a:pPr algn="l">
              <a:lnSpc>
                <a:spcPts val="2597"/>
              </a:lnSpc>
            </a:pPr>
          </a:p>
          <a:p>
            <a:pPr algn="l">
              <a:lnSpc>
                <a:spcPts val="2597"/>
              </a:lnSpc>
            </a:pPr>
            <a:r>
              <a:rPr lang="en-US" sz="18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Цивільні, які брали участь у бойових діях та мають досвід виживання і взаємодії з російськими окупантами.</a:t>
            </a:r>
          </a:p>
          <a:p>
            <a:pPr algn="l">
              <a:lnSpc>
                <a:spcPts val="2597"/>
              </a:lnSpc>
            </a:pPr>
          </a:p>
          <a:p>
            <a:pPr algn="l">
              <a:lnSpc>
                <a:spcPts val="2597"/>
              </a:lnSpc>
            </a:pPr>
            <a:r>
              <a:rPr lang="en-US" sz="18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Офіцери Збройних Сил України, які більше 10 років боронять країну від терористів та мають педагогічну освіту.</a:t>
            </a:r>
          </a:p>
          <a:p>
            <a:pPr algn="l">
              <a:lnSpc>
                <a:spcPts val="2597"/>
              </a:lnSpc>
            </a:pPr>
          </a:p>
          <a:p>
            <a:pPr algn="l">
              <a:lnSpc>
                <a:spcPts val="2597"/>
              </a:lnSpc>
            </a:pPr>
            <a:r>
              <a:rPr lang="en-US" sz="18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Діючий вищий офіцерський склад спеціальних підрозділів України та країн НАТО.</a:t>
            </a:r>
          </a:p>
          <a:p>
            <a:pPr algn="l">
              <a:lnSpc>
                <a:spcPts val="2597"/>
              </a:lnSpc>
            </a:pPr>
          </a:p>
          <a:p>
            <a:pPr algn="l">
              <a:lnSpc>
                <a:spcPts val="2597"/>
              </a:lnSpc>
            </a:pPr>
            <a:r>
              <a:rPr lang="en-US" sz="18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Медіки, науковці, кіберспеціалісти з практичним досвідом.</a:t>
            </a:r>
          </a:p>
          <a:p>
            <a:pPr algn="l">
              <a:lnSpc>
                <a:spcPts val="2599"/>
              </a:lnSpc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1028700" y="2267624"/>
            <a:ext cx="9150590" cy="5514428"/>
            <a:chOff x="0" y="0"/>
            <a:chExt cx="1595607" cy="961562"/>
          </a:xfrm>
        </p:grpSpPr>
        <p:sp>
          <p:nvSpPr>
            <p:cNvPr name="Freeform 13" id="13" descr="Изображение выглядит как человек, одежда, обувь, группа  Автоматически созданное описание"/>
            <p:cNvSpPr/>
            <p:nvPr/>
          </p:nvSpPr>
          <p:spPr>
            <a:xfrm flipH="false" flipV="false" rot="0">
              <a:off x="0" y="0"/>
              <a:ext cx="1595607" cy="961562"/>
            </a:xfrm>
            <a:custGeom>
              <a:avLst/>
              <a:gdLst/>
              <a:ahLst/>
              <a:cxnLst/>
              <a:rect r="r" b="b" t="t" l="l"/>
              <a:pathLst>
                <a:path h="961562" w="1595607">
                  <a:moveTo>
                    <a:pt x="0" y="0"/>
                  </a:moveTo>
                  <a:lnTo>
                    <a:pt x="1595607" y="0"/>
                  </a:lnTo>
                  <a:lnTo>
                    <a:pt x="1595607" y="961562"/>
                  </a:lnTo>
                  <a:lnTo>
                    <a:pt x="0" y="961562"/>
                  </a:lnTo>
                  <a:close/>
                </a:path>
              </a:pathLst>
            </a:custGeom>
            <a:blipFill>
              <a:blip r:embed="rId9"/>
              <a:stretch>
                <a:fillRect l="-2388" t="0" r="-2388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381" cy="10287381"/>
            <a:chOff x="0" y="0"/>
            <a:chExt cx="24384508" cy="137165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508" cy="13716508"/>
            </a:xfrm>
            <a:custGeom>
              <a:avLst/>
              <a:gdLst/>
              <a:ahLst/>
              <a:cxnLst/>
              <a:rect r="r" b="b" t="t" l="l"/>
              <a:pathLst>
                <a:path h="13716508" w="24384508">
                  <a:moveTo>
                    <a:pt x="0" y="0"/>
                  </a:moveTo>
                  <a:lnTo>
                    <a:pt x="24384508" y="0"/>
                  </a:lnTo>
                  <a:lnTo>
                    <a:pt x="24384508" y="13716508"/>
                  </a:lnTo>
                  <a:lnTo>
                    <a:pt x="0" y="13716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44" r="0" b="-9244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7898120" y="8232480"/>
            <a:ext cx="399955" cy="1026319"/>
          </a:xfrm>
          <a:custGeom>
            <a:avLst/>
            <a:gdLst/>
            <a:ahLst/>
            <a:cxnLst/>
            <a:rect r="r" b="b" t="t" l="l"/>
            <a:pathLst>
              <a:path h="1026319" w="399955">
                <a:moveTo>
                  <a:pt x="0" y="0"/>
                </a:moveTo>
                <a:lnTo>
                  <a:pt x="399955" y="0"/>
                </a:lnTo>
                <a:lnTo>
                  <a:pt x="399955" y="1026319"/>
                </a:lnTo>
                <a:lnTo>
                  <a:pt x="0" y="1026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665320" y="0"/>
            <a:ext cx="5986082" cy="10287381"/>
            <a:chOff x="0" y="0"/>
            <a:chExt cx="7981442" cy="1371650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981442" cy="13716508"/>
            </a:xfrm>
            <a:custGeom>
              <a:avLst/>
              <a:gdLst/>
              <a:ahLst/>
              <a:cxnLst/>
              <a:rect r="r" b="b" t="t" l="l"/>
              <a:pathLst>
                <a:path h="13716508" w="7981442">
                  <a:moveTo>
                    <a:pt x="0" y="0"/>
                  </a:moveTo>
                  <a:lnTo>
                    <a:pt x="7981442" y="0"/>
                  </a:lnTo>
                  <a:lnTo>
                    <a:pt x="7981442" y="13716508"/>
                  </a:lnTo>
                  <a:lnTo>
                    <a:pt x="0" y="13716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2736" t="0" r="-102736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118880" y="1089990"/>
            <a:ext cx="3665880" cy="302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00"/>
              </a:lnSpc>
            </a:pPr>
            <a:r>
              <a:rPr lang="en-US" sz="4900" spc="-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ПЕРЕВАГИ НАШИХ ІНІЦІАТИВ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533040" y="1388880"/>
            <a:ext cx="3897000" cy="749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8"/>
              </a:lnSpc>
            </a:pPr>
            <a:r>
              <a:rPr lang="en-US" sz="2900" spc="-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Практичний досвід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533040" y="2219250"/>
            <a:ext cx="3897000" cy="178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Наші програми базуються на реальному бойовому досвіді, що робить їх максимально практичними та ефективними.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533040" y="3907080"/>
            <a:ext cx="3897000" cy="127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8"/>
              </a:lnSpc>
            </a:pPr>
            <a:r>
              <a:rPr lang="en-US" sz="2900" spc="-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Комплексний підхід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33040" y="4737810"/>
            <a:ext cx="3897000" cy="1454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 охоплюємо всі аспекти виживання та спротиву, від фізичної підготовки до психологічної стійкості.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533040" y="6444690"/>
            <a:ext cx="3897000" cy="679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600" spc="-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Індивідуальний підхід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533040" y="7256370"/>
            <a:ext cx="3897000" cy="1454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Наші інструктори працюють з учасниками, враховуючи їх індивідуальні потреби та рівень підготовки.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909360" y="9308880"/>
            <a:ext cx="958691" cy="958691"/>
          </a:xfrm>
          <a:custGeom>
            <a:avLst/>
            <a:gdLst/>
            <a:ahLst/>
            <a:cxnLst/>
            <a:rect r="r" b="b" t="t" l="l"/>
            <a:pathLst>
              <a:path h="958691" w="958691">
                <a:moveTo>
                  <a:pt x="0" y="0"/>
                </a:moveTo>
                <a:lnTo>
                  <a:pt x="958691" y="0"/>
                </a:lnTo>
                <a:lnTo>
                  <a:pt x="958691" y="958691"/>
                </a:lnTo>
                <a:lnTo>
                  <a:pt x="0" y="958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0" y="8370360"/>
            <a:ext cx="958691" cy="958691"/>
          </a:xfrm>
          <a:custGeom>
            <a:avLst/>
            <a:gdLst/>
            <a:ahLst/>
            <a:cxnLst/>
            <a:rect r="r" b="b" t="t" l="l"/>
            <a:pathLst>
              <a:path h="958691" w="958691">
                <a:moveTo>
                  <a:pt x="0" y="0"/>
                </a:moveTo>
                <a:lnTo>
                  <a:pt x="958691" y="0"/>
                </a:lnTo>
                <a:lnTo>
                  <a:pt x="958691" y="958691"/>
                </a:lnTo>
                <a:lnTo>
                  <a:pt x="0" y="9586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29160" y="9328680"/>
            <a:ext cx="958691" cy="958691"/>
          </a:xfrm>
          <a:custGeom>
            <a:avLst/>
            <a:gdLst/>
            <a:ahLst/>
            <a:cxnLst/>
            <a:rect r="r" b="b" t="t" l="l"/>
            <a:pathLst>
              <a:path h="958691" w="958691">
                <a:moveTo>
                  <a:pt x="0" y="0"/>
                </a:moveTo>
                <a:lnTo>
                  <a:pt x="958691" y="0"/>
                </a:lnTo>
                <a:lnTo>
                  <a:pt x="958691" y="958691"/>
                </a:lnTo>
                <a:lnTo>
                  <a:pt x="0" y="958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083600" y="4561560"/>
            <a:ext cx="1587913" cy="1587913"/>
            <a:chOff x="0" y="0"/>
            <a:chExt cx="2117217" cy="211721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117217" cy="2117217"/>
            </a:xfrm>
            <a:custGeom>
              <a:avLst/>
              <a:gdLst/>
              <a:ahLst/>
              <a:cxnLst/>
              <a:rect r="r" b="b" t="t" l="l"/>
              <a:pathLst>
                <a:path h="2117217" w="2117217">
                  <a:moveTo>
                    <a:pt x="0" y="0"/>
                  </a:moveTo>
                  <a:lnTo>
                    <a:pt x="2117217" y="0"/>
                  </a:lnTo>
                  <a:lnTo>
                    <a:pt x="2117217" y="2117217"/>
                  </a:lnTo>
                  <a:lnTo>
                    <a:pt x="0" y="2117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381" cy="10287381"/>
            <a:chOff x="0" y="0"/>
            <a:chExt cx="24384508" cy="137165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508" cy="13716508"/>
            </a:xfrm>
            <a:custGeom>
              <a:avLst/>
              <a:gdLst/>
              <a:ahLst/>
              <a:cxnLst/>
              <a:rect r="r" b="b" t="t" l="l"/>
              <a:pathLst>
                <a:path h="13716508" w="24384508">
                  <a:moveTo>
                    <a:pt x="0" y="0"/>
                  </a:moveTo>
                  <a:lnTo>
                    <a:pt x="24384508" y="0"/>
                  </a:lnTo>
                  <a:lnTo>
                    <a:pt x="24384508" y="13716508"/>
                  </a:lnTo>
                  <a:lnTo>
                    <a:pt x="0" y="13716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44" r="0" b="-9244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889120" y="2556720"/>
            <a:ext cx="8370760" cy="6130766"/>
            <a:chOff x="0" y="0"/>
            <a:chExt cx="11161014" cy="817435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61014" cy="8174355"/>
            </a:xfrm>
            <a:custGeom>
              <a:avLst/>
              <a:gdLst/>
              <a:ahLst/>
              <a:cxnLst/>
              <a:rect r="r" b="b" t="t" l="l"/>
              <a:pathLst>
                <a:path h="8174355" w="11161014">
                  <a:moveTo>
                    <a:pt x="0" y="0"/>
                  </a:moveTo>
                  <a:lnTo>
                    <a:pt x="11161014" y="0"/>
                  </a:lnTo>
                  <a:lnTo>
                    <a:pt x="11161014" y="8174355"/>
                  </a:lnTo>
                  <a:lnTo>
                    <a:pt x="0" y="8174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102" t="0" r="-15102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689480" y="2809710"/>
            <a:ext cx="6152400" cy="144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4200" spc="-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ФІНАНСОВА ДОПОМОГА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89480" y="4742970"/>
            <a:ext cx="6507360" cy="4438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600" spc="-1">
                <a:solidFill>
                  <a:srgbClr val="161515"/>
                </a:solidFill>
                <a:latin typeface="Arial"/>
                <a:ea typeface="Arial"/>
                <a:cs typeface="Arial"/>
                <a:sym typeface="Arial"/>
              </a:rPr>
              <a:t>Наша організація працює на передовій, забезпечуючи безпеку та підготовку цивільного населення в умовах війни. Ваша підтримка є критично важливою для продовження нашої місії. Завдяки фінансовій допомозі та донатам ми можемо реалізувати наші програми і отримувати необхідні ресурси.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9378720"/>
            <a:ext cx="938879" cy="938879"/>
          </a:xfrm>
          <a:custGeom>
            <a:avLst/>
            <a:gdLst/>
            <a:ahLst/>
            <a:cxnLst/>
            <a:rect r="r" b="b" t="t" l="l"/>
            <a:pathLst>
              <a:path h="938879" w="938879">
                <a:moveTo>
                  <a:pt x="0" y="0"/>
                </a:moveTo>
                <a:lnTo>
                  <a:pt x="938879" y="0"/>
                </a:lnTo>
                <a:lnTo>
                  <a:pt x="938879" y="938879"/>
                </a:lnTo>
                <a:lnTo>
                  <a:pt x="0" y="938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8439840"/>
            <a:ext cx="938879" cy="938879"/>
          </a:xfrm>
          <a:custGeom>
            <a:avLst/>
            <a:gdLst/>
            <a:ahLst/>
            <a:cxnLst/>
            <a:rect r="r" b="b" t="t" l="l"/>
            <a:pathLst>
              <a:path h="938879" w="938879">
                <a:moveTo>
                  <a:pt x="0" y="0"/>
                </a:moveTo>
                <a:lnTo>
                  <a:pt x="938879" y="0"/>
                </a:lnTo>
                <a:lnTo>
                  <a:pt x="938879" y="938879"/>
                </a:lnTo>
                <a:lnTo>
                  <a:pt x="0" y="938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38520" y="9378720"/>
            <a:ext cx="938879" cy="938879"/>
          </a:xfrm>
          <a:custGeom>
            <a:avLst/>
            <a:gdLst/>
            <a:ahLst/>
            <a:cxnLst/>
            <a:rect r="r" b="b" t="t" l="l"/>
            <a:pathLst>
              <a:path h="938879" w="938879">
                <a:moveTo>
                  <a:pt x="0" y="0"/>
                </a:moveTo>
                <a:lnTo>
                  <a:pt x="938879" y="0"/>
                </a:lnTo>
                <a:lnTo>
                  <a:pt x="938879" y="938879"/>
                </a:lnTo>
                <a:lnTo>
                  <a:pt x="0" y="938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894720" y="541440"/>
            <a:ext cx="1587913" cy="1587913"/>
            <a:chOff x="0" y="0"/>
            <a:chExt cx="2117217" cy="211721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117217" cy="2117217"/>
            </a:xfrm>
            <a:custGeom>
              <a:avLst/>
              <a:gdLst/>
              <a:ahLst/>
              <a:cxnLst/>
              <a:rect r="r" b="b" t="t" l="l"/>
              <a:pathLst>
                <a:path h="2117217" w="2117217">
                  <a:moveTo>
                    <a:pt x="0" y="0"/>
                  </a:moveTo>
                  <a:lnTo>
                    <a:pt x="2117217" y="0"/>
                  </a:lnTo>
                  <a:lnTo>
                    <a:pt x="2117217" y="2117217"/>
                  </a:lnTo>
                  <a:lnTo>
                    <a:pt x="0" y="2117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381" cy="10287381"/>
            <a:chOff x="0" y="0"/>
            <a:chExt cx="24384508" cy="137165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508" cy="13716508"/>
            </a:xfrm>
            <a:custGeom>
              <a:avLst/>
              <a:gdLst/>
              <a:ahLst/>
              <a:cxnLst/>
              <a:rect r="r" b="b" t="t" l="l"/>
              <a:pathLst>
                <a:path h="13716508" w="24384508">
                  <a:moveTo>
                    <a:pt x="0" y="0"/>
                  </a:moveTo>
                  <a:lnTo>
                    <a:pt x="24384508" y="0"/>
                  </a:lnTo>
                  <a:lnTo>
                    <a:pt x="24384508" y="13716508"/>
                  </a:lnTo>
                  <a:lnTo>
                    <a:pt x="0" y="13716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44" r="0" b="-9244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3548600" y="-4733280"/>
            <a:ext cx="3373184" cy="5345620"/>
          </a:xfrm>
          <a:custGeom>
            <a:avLst/>
            <a:gdLst/>
            <a:ahLst/>
            <a:cxnLst/>
            <a:rect r="r" b="b" t="t" l="l"/>
            <a:pathLst>
              <a:path h="5345620" w="3373184">
                <a:moveTo>
                  <a:pt x="0" y="0"/>
                </a:moveTo>
                <a:lnTo>
                  <a:pt x="3373183" y="0"/>
                </a:lnTo>
                <a:lnTo>
                  <a:pt x="3373183" y="5345620"/>
                </a:lnTo>
                <a:lnTo>
                  <a:pt x="0" y="53456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0"/>
            <a:ext cx="18288381" cy="4396359"/>
            <a:chOff x="0" y="0"/>
            <a:chExt cx="24384508" cy="586181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508" cy="5861812"/>
            </a:xfrm>
            <a:custGeom>
              <a:avLst/>
              <a:gdLst/>
              <a:ahLst/>
              <a:cxnLst/>
              <a:rect r="r" b="b" t="t" l="l"/>
              <a:pathLst>
                <a:path h="5861812" w="24384508">
                  <a:moveTo>
                    <a:pt x="0" y="0"/>
                  </a:moveTo>
                  <a:lnTo>
                    <a:pt x="24384508" y="0"/>
                  </a:lnTo>
                  <a:lnTo>
                    <a:pt x="24384508" y="5861812"/>
                  </a:lnTo>
                  <a:lnTo>
                    <a:pt x="0" y="5861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88663" r="0" b="-88663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398960" y="892950"/>
            <a:ext cx="15489720" cy="1017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55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ЯК ВАША УЧАСТЬ ДОПОМОЖЕ: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28880" y="2548080"/>
            <a:ext cx="16230981" cy="38481"/>
          </a:xfrm>
          <a:custGeom>
            <a:avLst/>
            <a:gdLst/>
            <a:ahLst/>
            <a:cxnLst/>
            <a:rect r="r" b="b" t="t" l="l"/>
            <a:pathLst>
              <a:path h="38481" w="16230981">
                <a:moveTo>
                  <a:pt x="0" y="0"/>
                </a:moveTo>
                <a:lnTo>
                  <a:pt x="16230981" y="0"/>
                </a:lnTo>
                <a:lnTo>
                  <a:pt x="16230981" y="38481"/>
                </a:lnTo>
                <a:lnTo>
                  <a:pt x="0" y="38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8214847" y="2955862"/>
            <a:ext cx="1857946" cy="1857946"/>
            <a:chOff x="0" y="0"/>
            <a:chExt cx="2477262" cy="24772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77262" cy="2477262"/>
            </a:xfrm>
            <a:custGeom>
              <a:avLst/>
              <a:gdLst/>
              <a:ahLst/>
              <a:cxnLst/>
              <a:rect r="r" b="b" t="t" l="l"/>
              <a:pathLst>
                <a:path h="2477262" w="2477262">
                  <a:moveTo>
                    <a:pt x="0" y="0"/>
                  </a:moveTo>
                  <a:lnTo>
                    <a:pt x="2477262" y="0"/>
                  </a:lnTo>
                  <a:lnTo>
                    <a:pt x="2477262" y="2477262"/>
                  </a:lnTo>
                  <a:lnTo>
                    <a:pt x="0" y="2477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7349480" y="0"/>
            <a:ext cx="938879" cy="938879"/>
          </a:xfrm>
          <a:custGeom>
            <a:avLst/>
            <a:gdLst/>
            <a:ahLst/>
            <a:cxnLst/>
            <a:rect r="r" b="b" t="t" l="l"/>
            <a:pathLst>
              <a:path h="938879" w="938879">
                <a:moveTo>
                  <a:pt x="0" y="0"/>
                </a:moveTo>
                <a:lnTo>
                  <a:pt x="938879" y="0"/>
                </a:lnTo>
                <a:lnTo>
                  <a:pt x="938879" y="938879"/>
                </a:lnTo>
                <a:lnTo>
                  <a:pt x="0" y="9388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898320" y="0"/>
            <a:ext cx="1451134" cy="938879"/>
          </a:xfrm>
          <a:custGeom>
            <a:avLst/>
            <a:gdLst/>
            <a:ahLst/>
            <a:cxnLst/>
            <a:rect r="r" b="b" t="t" l="l"/>
            <a:pathLst>
              <a:path h="938879" w="1451134">
                <a:moveTo>
                  <a:pt x="0" y="0"/>
                </a:moveTo>
                <a:lnTo>
                  <a:pt x="1451134" y="0"/>
                </a:lnTo>
                <a:lnTo>
                  <a:pt x="1451134" y="938879"/>
                </a:lnTo>
                <a:lnTo>
                  <a:pt x="0" y="9388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349480" y="938520"/>
            <a:ext cx="938879" cy="938879"/>
          </a:xfrm>
          <a:custGeom>
            <a:avLst/>
            <a:gdLst/>
            <a:ahLst/>
            <a:cxnLst/>
            <a:rect r="r" b="b" t="t" l="l"/>
            <a:pathLst>
              <a:path h="938879" w="938879">
                <a:moveTo>
                  <a:pt x="0" y="0"/>
                </a:moveTo>
                <a:lnTo>
                  <a:pt x="938879" y="0"/>
                </a:lnTo>
                <a:lnTo>
                  <a:pt x="938879" y="938879"/>
                </a:lnTo>
                <a:lnTo>
                  <a:pt x="0" y="9388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86414" y="5116434"/>
            <a:ext cx="3530880" cy="74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Закупівля обладнання та матеріалів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880" y="6211699"/>
            <a:ext cx="3530880" cy="235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Ваша фінансова підтримка дозволить нам придбати необхідне обладнання для тренувань, засоби індивідуального захисту, медичне обладнання та матеріали для навчання.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062054" y="5116434"/>
            <a:ext cx="3530880" cy="74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Підтримка інструкторів та викладачів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93012" y="6240372"/>
            <a:ext cx="3530880" cy="1721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Фінансування допоможе забезпечити оплату праці досвідчених інструкторів та викладачів, які працюють з цивільним населенням.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230134" y="5116434"/>
            <a:ext cx="3530880" cy="74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Організація навчальних програм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254943" y="6240372"/>
            <a:ext cx="3530880" cy="2038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Ваші донати дозволять нам організовувати та проводити тренінги, навчальні курси та семінари для різних верств населення.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406134" y="5116434"/>
            <a:ext cx="3530880" cy="438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1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Розвиток інфраструктури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569936" y="6130357"/>
            <a:ext cx="3530880" cy="235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800" spc="-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 вашою допомогою ми зможемо розвивати наші навчальні центри, оновлювати технічне забезпечення та створювати нові осередки для підготовки населення.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438661" y="9218400"/>
            <a:ext cx="10644707" cy="531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Головним завданням є збереження населення України. 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5C8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46760" y="2222280"/>
            <a:ext cx="10194480" cy="6007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98"/>
              </a:lnSpc>
            </a:pPr>
            <a:r>
              <a:rPr lang="en-US" sz="52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Загальна мета всіх патріотів України – перемога над ворогом з мінімальними втратами серед особового складу та цивільного населення. Знання – шлях до перемоги!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046760" y="8888970"/>
            <a:ext cx="5334840" cy="400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Громадська Спілка «Відсіч»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5401880" y="555480"/>
            <a:ext cx="1857946" cy="1857947"/>
            <a:chOff x="0" y="0"/>
            <a:chExt cx="2477262" cy="24772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77262" cy="2477262"/>
            </a:xfrm>
            <a:custGeom>
              <a:avLst/>
              <a:gdLst/>
              <a:ahLst/>
              <a:cxnLst/>
              <a:rect r="r" b="b" t="t" l="l"/>
              <a:pathLst>
                <a:path h="2477262" w="2477262">
                  <a:moveTo>
                    <a:pt x="0" y="0"/>
                  </a:moveTo>
                  <a:lnTo>
                    <a:pt x="2477262" y="0"/>
                  </a:lnTo>
                  <a:lnTo>
                    <a:pt x="2477262" y="2477262"/>
                  </a:lnTo>
                  <a:lnTo>
                    <a:pt x="0" y="2477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DAGJ4jaTfHo</dc:identifier>
  <dcterms:modified xsi:type="dcterms:W3CDTF">2011-08-01T06:04:30Z</dcterms:modified>
  <cp:revision>1</cp:revision>
  <dc:title>GATA ініціатива UKR</dc:title>
</cp:coreProperties>
</file>